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sldIdLst>
    <p:sldId id="266" r:id="rId5"/>
    <p:sldId id="308" r:id="rId6"/>
    <p:sldId id="315" r:id="rId7"/>
    <p:sldId id="316" r:id="rId8"/>
    <p:sldId id="309" r:id="rId9"/>
    <p:sldId id="318" r:id="rId10"/>
    <p:sldId id="310" r:id="rId11"/>
    <p:sldId id="314" r:id="rId12"/>
    <p:sldId id="313" r:id="rId13"/>
    <p:sldId id="312" r:id="rId14"/>
    <p:sldId id="320" r:id="rId15"/>
    <p:sldId id="311" r:id="rId16"/>
    <p:sldId id="321" r:id="rId17"/>
    <p:sldId id="317" r:id="rId18"/>
    <p:sldId id="31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904" autoAdjust="0"/>
  </p:normalViewPr>
  <p:slideViewPr>
    <p:cSldViewPr snapToGrid="0">
      <p:cViewPr varScale="1">
        <p:scale>
          <a:sx n="93" d="100"/>
          <a:sy n="93" d="100"/>
        </p:scale>
        <p:origin x="4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1FAEDB-E5E3-4B70-8BBA-7F2818B87BEE}" type="datetimeFigureOut">
              <a:rPr lang="en-US" smtClean="0"/>
              <a:t>8/27/2020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782494-A94B-43A4-A42F-152E3A31A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992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m9ZKkDfVXg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icon.com/display/Nexus210/Configure+file+export+pipeline+operations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These cameras use infrared sensors to detect these markers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59469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0223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what we use to collect our motion capture data in our experiments – and to post process the data – and then usually we export the raw data and then use either </a:t>
            </a:r>
            <a:r>
              <a:rPr lang="en-US" dirty="0" err="1"/>
              <a:t>matlab</a:t>
            </a:r>
            <a:r>
              <a:rPr lang="en-US" dirty="0"/>
              <a:t> or python to really process it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50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shouldn’t have multiple subjects within a trail – it can get messy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707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Create a blank subject</a:t>
            </a:r>
          </a:p>
          <a:p>
            <a:r>
              <a:rPr lang="en-US" dirty="0"/>
              <a:t>Sub04</a:t>
            </a:r>
          </a:p>
          <a:p>
            <a:r>
              <a:rPr lang="en-US" dirty="0"/>
              <a:t>Click on sub icon</a:t>
            </a:r>
          </a:p>
          <a:p>
            <a:r>
              <a:rPr lang="en-US" dirty="0"/>
              <a:t>Labeling template builder: create segments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221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Exit and redo using the </a:t>
            </a:r>
            <a:r>
              <a:rPr lang="en-US" dirty="0" err="1"/>
              <a:t>templete</a:t>
            </a:r>
            <a:r>
              <a:rPr lang="en-US" dirty="0"/>
              <a:t> I just used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9994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can do part 1 to show what it should look like</a:t>
            </a:r>
          </a:p>
          <a:p>
            <a:r>
              <a:rPr lang="en-US" dirty="0"/>
              <a:t>Use part 2 unlabeled</a:t>
            </a:r>
          </a:p>
          <a:p>
            <a:r>
              <a:rPr lang="en-US" dirty="0" err="1"/>
              <a:t>Lable</a:t>
            </a:r>
            <a:r>
              <a:rPr lang="en-US" dirty="0"/>
              <a:t>- use </a:t>
            </a:r>
            <a:r>
              <a:rPr lang="en-US" dirty="0" err="1"/>
              <a:t>cpdyndelete</a:t>
            </a:r>
            <a:endParaRPr lang="en-US" dirty="0"/>
          </a:p>
          <a:p>
            <a:r>
              <a:rPr lang="en-US" dirty="0"/>
              <a:t>Static skeleton calibration</a:t>
            </a:r>
          </a:p>
          <a:p>
            <a:pPr marL="171450" indent="-171450">
              <a:buFontTx/>
              <a:buChar char="-"/>
            </a:pPr>
            <a:r>
              <a:rPr lang="en-US" dirty="0"/>
              <a:t>If markers missing you can select ignore calibration markers</a:t>
            </a:r>
          </a:p>
          <a:p>
            <a:pPr marL="171450" indent="-171450">
              <a:buFontTx/>
              <a:buChar char="-"/>
            </a:pPr>
            <a:r>
              <a:rPr lang="en-US" dirty="0"/>
              <a:t>Update skeleton parameters! </a:t>
            </a:r>
          </a:p>
          <a:p>
            <a:pPr marL="171450" indent="-171450">
              <a:buFontTx/>
              <a:buChar char="-"/>
            </a:pPr>
            <a:r>
              <a:rPr lang="en-US" dirty="0"/>
              <a:t>You can do the above if you have a baseline recording that way when you go to a new recording and click “reconstruct and label” it will perform better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And then try auto gap fill (this doesn’t always work depending on your trail)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6780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green line in pattern source is the other marker </a:t>
            </a:r>
          </a:p>
          <a:p>
            <a:r>
              <a:rPr lang="en-US" dirty="0">
                <a:hlinkClick r:id="rId3"/>
              </a:rPr>
              <a:t>https://www.youtube.com/watch?v=Km9ZKkDfVXg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677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</a:t>
            </a:r>
            <a:r>
              <a:rPr lang="en-US" dirty="0" err="1"/>
              <a:t>rands</a:t>
            </a:r>
            <a:r>
              <a:rPr lang="en-US" dirty="0"/>
              <a:t> – </a:t>
            </a:r>
            <a:r>
              <a:rPr lang="en-US" dirty="0" err="1"/>
              <a:t>plugingait</a:t>
            </a:r>
            <a:r>
              <a:rPr lang="en-US" dirty="0"/>
              <a:t> </a:t>
            </a:r>
            <a:r>
              <a:rPr lang="en-US" dirty="0" err="1"/>
              <a:t>lowerbody</a:t>
            </a:r>
            <a:r>
              <a:rPr lang="en-US" dirty="0"/>
              <a:t> ai </a:t>
            </a:r>
          </a:p>
          <a:p>
            <a:r>
              <a:rPr lang="en-US" dirty="0"/>
              <a:t>Must fill in subject parameters – </a:t>
            </a:r>
          </a:p>
          <a:p>
            <a:r>
              <a:rPr lang="en-US" dirty="0"/>
              <a:t>Run &gt; process dynamic plug in gait model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6821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https://docs.vicon.com/display/Nexus210/Configure+file+export+pipeline+operations</a:t>
            </a:r>
            <a:endParaRPr lang="en-US" dirty="0"/>
          </a:p>
          <a:p>
            <a:r>
              <a:rPr lang="en-US" dirty="0"/>
              <a:t>Show them the pipelines – so they can automate things </a:t>
            </a:r>
          </a:p>
          <a:p>
            <a:r>
              <a:rPr lang="en-US" dirty="0"/>
              <a:t>I recommend making a pipeline once you understand a little better each step manually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5782494-A94B-43A4-A42F-152E3A31A53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639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4DA70-C731-4C70-880D-CCD4705E623C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72932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1D723-8F53-4F53-90B0-1982A396982E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89807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669AF7-7BEB-44E4-9852-375E34362B5B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331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AC38D-0552-4C82-B593-E6124DFADBE2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7611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DF0F1C-5577-4ACB-BB62-DF8F3C494C7E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8083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75B394-D9F9-4F0C-B15D-605F45CB9E9F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7711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667345-2558-425A-8533-9BFDBCE15005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701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92BEA474-078D-4E9B-9B14-09A87B19DC46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020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7D986-8816-4272-A432-0437A28A9828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8826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rgbClr val="FFFFFF"/>
                </a:solidFill>
              </a:defRPr>
            </a:lvl1pPr>
          </a:lstStyle>
          <a:p>
            <a:fld id="{62D6E202-B606-4609-B914-27C9371A1F6D}" type="datetime1">
              <a:rPr lang="en-US" smtClean="0"/>
              <a:t>8/27/2020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6014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6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icon.com/display/Nexus27/Lower+body+modeling+with+Plug-in+Gait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tm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vicon.com/display/Nexus27/Plug-in+Gait+models+and+templates" TargetMode="External"/><Relationship Id="rId2" Type="http://schemas.openxmlformats.org/officeDocument/2006/relationships/hyperlink" Target="https://www.youtube.com/channel/UCMJ8Y90iMhuBUlTb09LhAFw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gif"/><Relationship Id="rId4" Type="http://schemas.openxmlformats.org/officeDocument/2006/relationships/hyperlink" Target="https://docs.vicon.com/display/Nexus210/Vicon+Nexus+User+Guide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F452A527-3631-41ED-858D-3777A7D149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peak Pro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B2EA78-AEB3-469B-9025-3B17201A45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30000" y="639097"/>
            <a:ext cx="4813072" cy="3494791"/>
          </a:xfrm>
        </p:spPr>
        <p:txBody>
          <a:bodyPr>
            <a:normAutofit/>
          </a:bodyPr>
          <a:lstStyle/>
          <a:p>
            <a:r>
              <a:rPr lang="en-US" dirty="0"/>
              <a:t>Vicon 101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5E1F2F-E259-4EA8-9FFD-3A10AF5418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29999" y="4455621"/>
            <a:ext cx="4829101" cy="1238616"/>
          </a:xfrm>
        </p:spPr>
        <p:txBody>
          <a:bodyPr>
            <a:normAutofit/>
          </a:bodyPr>
          <a:lstStyle/>
          <a:p>
            <a:r>
              <a:rPr lang="en-US" dirty="0"/>
              <a:t>Roar Lab Summer Seminar Series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40CBE3-3F91-419A-A649-32AB388ECA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10"/>
            <a:ext cx="6096000" cy="6857990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28A9C89-B313-458F-9C85-515930A51A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05053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9158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81BCB7-625B-4B0E-A152-06CE456407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Gap Filling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DD8A0A-4506-49A9-9467-F04BDB5C38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Turn on Data correction view under Window &gt; options</a:t>
            </a:r>
          </a:p>
          <a:p>
            <a:r>
              <a:rPr lang="en-US" dirty="0"/>
              <a:t>Spline Fill</a:t>
            </a:r>
          </a:p>
          <a:p>
            <a:pPr lvl="1"/>
            <a:r>
              <a:rPr lang="en-US" dirty="0"/>
              <a:t>Good for small gaps!</a:t>
            </a:r>
          </a:p>
          <a:p>
            <a:r>
              <a:rPr lang="en-US" dirty="0"/>
              <a:t>Pattern Fill</a:t>
            </a:r>
          </a:p>
          <a:p>
            <a:pPr lvl="1"/>
            <a:r>
              <a:rPr lang="en-US" dirty="0"/>
              <a:t>Uses another marker to fill out the missing marker</a:t>
            </a:r>
          </a:p>
          <a:p>
            <a:pPr lvl="1"/>
            <a:r>
              <a:rPr lang="en-US" dirty="0"/>
              <a:t>Use this for rigid bodies</a:t>
            </a:r>
          </a:p>
          <a:p>
            <a:r>
              <a:rPr lang="en-US" dirty="0"/>
              <a:t>Rigid Body Fill</a:t>
            </a:r>
          </a:p>
          <a:p>
            <a:pPr lvl="1"/>
            <a:r>
              <a:rPr lang="en-US" dirty="0"/>
              <a:t>You need four markers on that segment in order to use</a:t>
            </a:r>
          </a:p>
          <a:p>
            <a:r>
              <a:rPr lang="en-US" dirty="0"/>
              <a:t>Kinematic Fill</a:t>
            </a:r>
          </a:p>
          <a:p>
            <a:pPr lvl="1"/>
            <a:r>
              <a:rPr lang="en-US" dirty="0"/>
              <a:t>In order to use you need to run </a:t>
            </a:r>
            <a:r>
              <a:rPr lang="en-US" dirty="0" err="1"/>
              <a:t>kinfill</a:t>
            </a:r>
            <a:r>
              <a:rPr lang="en-US" dirty="0"/>
              <a:t> pipeline – it uses the kinematics to fill in the marker missing</a:t>
            </a:r>
          </a:p>
          <a:p>
            <a:r>
              <a:rPr lang="en-US" dirty="0" err="1"/>
              <a:t>Woltring</a:t>
            </a:r>
            <a:endParaRPr lang="en-US" dirty="0"/>
          </a:p>
          <a:p>
            <a:pPr lvl="1"/>
            <a:r>
              <a:rPr lang="en-US" dirty="0"/>
              <a:t>Spline - max should be 5% of your recording frequency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1C65D5FC-4764-42E1-881C-EFD02A20B2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461" y="2753198"/>
            <a:ext cx="3381847" cy="2962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4391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BB2B8A-07D7-4086-A1E7-484C7F82EA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0A10F7-4605-4FCC-90B0-B974346E8F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-Use Vicon skeleton models – example </a:t>
            </a:r>
            <a:r>
              <a:rPr lang="en-US" dirty="0" err="1"/>
              <a:t>plugingait</a:t>
            </a:r>
            <a:r>
              <a:rPr lang="en-US" dirty="0"/>
              <a:t> </a:t>
            </a:r>
            <a:r>
              <a:rPr lang="en-US" dirty="0" err="1"/>
              <a:t>LowerBody</a:t>
            </a:r>
            <a:r>
              <a:rPr lang="en-US" dirty="0"/>
              <a:t> Ai</a:t>
            </a:r>
          </a:p>
          <a:p>
            <a:pPr lvl="1"/>
            <a:r>
              <a:rPr lang="en-US" dirty="0"/>
              <a:t>They have lower body, full body, upper body </a:t>
            </a:r>
            <a:r>
              <a:rPr lang="en-US" dirty="0" err="1"/>
              <a:t>etc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3"/>
              </a:rPr>
              <a:t>https://docs.vicon.com/display/Nexus27/Lower+body+modeling+with+Plug-in+Gait</a:t>
            </a:r>
            <a:endParaRPr lang="en-US" dirty="0"/>
          </a:p>
          <a:p>
            <a:r>
              <a:rPr lang="en-US" dirty="0"/>
              <a:t>-You must fill in the subject parameters to get the model outputs</a:t>
            </a:r>
          </a:p>
          <a:p>
            <a:pPr lvl="1"/>
            <a:r>
              <a:rPr lang="en-US" dirty="0"/>
              <a:t>Body mass</a:t>
            </a:r>
          </a:p>
          <a:p>
            <a:pPr lvl="1"/>
            <a:r>
              <a:rPr lang="en-US" dirty="0"/>
              <a:t>Height </a:t>
            </a:r>
          </a:p>
          <a:p>
            <a:pPr lvl="1"/>
            <a:r>
              <a:rPr lang="en-US" dirty="0" err="1"/>
              <a:t>etc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5" name="Picture 4" descr="A screen shot of a social media post&#10;&#10;Description automatically generated">
            <a:extLst>
              <a:ext uri="{FF2B5EF4-FFF2-40B4-BE49-F238E27FC236}">
                <a16:creationId xmlns:a16="http://schemas.microsoft.com/office/drawing/2014/main" id="{85F1D98F-5788-4B95-88D6-340AC1AF60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6390" y="2342397"/>
            <a:ext cx="3338444" cy="2218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2415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3170A1-E9CF-4002-944D-19F169B545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Exporting</a:t>
            </a:r>
          </a:p>
        </p:txBody>
      </p:sp>
      <p:pic>
        <p:nvPicPr>
          <p:cNvPr id="5" name="Content Placeholder 4" descr="A picture containing person, person, outdoor, standing&#10;&#10;Description automatically generated">
            <a:extLst>
              <a:ext uri="{FF2B5EF4-FFF2-40B4-BE49-F238E27FC236}">
                <a16:creationId xmlns:a16="http://schemas.microsoft.com/office/drawing/2014/main" id="{809A17ED-13FD-45DB-981F-7FF6BF6561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69941" y="640081"/>
            <a:ext cx="6040332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314062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54D332-4695-47FD-90C8-7875F5F2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Pipelines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60F03C-7370-43F7-B385-52AAC600B9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Automates everything we went over! </a:t>
            </a:r>
          </a:p>
        </p:txBody>
      </p:sp>
      <p:pic>
        <p:nvPicPr>
          <p:cNvPr id="5" name="Picture 4" descr="A picture containing blue, sitting, table, birthday&#10;&#10;Description automatically generated">
            <a:extLst>
              <a:ext uri="{FF2B5EF4-FFF2-40B4-BE49-F238E27FC236}">
                <a16:creationId xmlns:a16="http://schemas.microsoft.com/office/drawing/2014/main" id="{D0D8E97F-6BF2-43A9-A84E-E2B7ACDE5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4446" y="2228902"/>
            <a:ext cx="4511234" cy="3519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4947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54DCD9B2-D552-47A6-9FE2-15D7E8159A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679EBD4-6264-457E-B753-14D4B65186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0000" y="639098"/>
            <a:ext cx="4813072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8000">
                <a:solidFill>
                  <a:schemeClr val="tx1">
                    <a:lumMod val="85000"/>
                    <a:lumOff val="15000"/>
                  </a:schemeClr>
                </a:solidFill>
              </a:rPr>
              <a:t>Processing the Data</a:t>
            </a:r>
          </a:p>
        </p:txBody>
      </p:sp>
      <p:pic>
        <p:nvPicPr>
          <p:cNvPr id="7" name="Content Placeholder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FFBC1E1-92C7-4552-9C31-509D15DA5B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7921" y="640081"/>
            <a:ext cx="5054156" cy="5054156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CE0A9EA-62FA-4F43-BEF6-7BBBB3F90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832349" y="4294754"/>
            <a:ext cx="43891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CCE25F7F-C10E-4478-90C0-93B61E638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101949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35EC3-C4C7-40F9-8D47-3AB87DF97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526B3D-4232-4376-B168-0FCDDDA6B8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7480663" cy="3760891"/>
          </a:xfrm>
        </p:spPr>
        <p:txBody>
          <a:bodyPr/>
          <a:lstStyle/>
          <a:p>
            <a:r>
              <a:rPr lang="en-US" dirty="0"/>
              <a:t>Vicon has great customer resources and you can always call them if you need support!</a:t>
            </a:r>
          </a:p>
          <a:p>
            <a:r>
              <a:rPr lang="en-US" dirty="0"/>
              <a:t>- YouTube channel has a lot of informative videos:</a:t>
            </a:r>
          </a:p>
          <a:p>
            <a:pPr lvl="1"/>
            <a:r>
              <a:rPr lang="en-US" dirty="0">
                <a:hlinkClick r:id="rId2"/>
              </a:rPr>
              <a:t>https://www.youtube.com/channel/UCMJ8Y90iMhuBUlTb09LhAFw</a:t>
            </a:r>
            <a:endParaRPr lang="en-US" dirty="0"/>
          </a:p>
          <a:p>
            <a:r>
              <a:rPr lang="en-US" dirty="0"/>
              <a:t>- Plug in Gait models and templates reference guide:</a:t>
            </a:r>
          </a:p>
          <a:p>
            <a:pPr lvl="1"/>
            <a:r>
              <a:rPr lang="en-US" dirty="0">
                <a:hlinkClick r:id="rId3"/>
              </a:rPr>
              <a:t>https://docs.vicon.com/display/Nexus27/Plug-in+Gait+models+and+templates</a:t>
            </a:r>
            <a:endParaRPr lang="en-US" dirty="0"/>
          </a:p>
          <a:p>
            <a:r>
              <a:rPr lang="en-US" dirty="0"/>
              <a:t>- Their newest user guide:</a:t>
            </a:r>
          </a:p>
          <a:p>
            <a:pPr lvl="1"/>
            <a:r>
              <a:rPr lang="en-US" dirty="0">
                <a:hlinkClick r:id="rId4"/>
              </a:rPr>
              <a:t>https://docs.vicon.com/display/Nexus210/Vicon+Nexus+User+Guide</a:t>
            </a:r>
            <a:endParaRPr lang="en-US" dirty="0"/>
          </a:p>
        </p:txBody>
      </p:sp>
      <p:pic>
        <p:nvPicPr>
          <p:cNvPr id="5" name="Picture 4" descr="A dog sitting on a table&#10;&#10;Description automatically generated">
            <a:extLst>
              <a:ext uri="{FF2B5EF4-FFF2-40B4-BE49-F238E27FC236}">
                <a16:creationId xmlns:a16="http://schemas.microsoft.com/office/drawing/2014/main" id="{8A1CDFE6-4D63-481C-902B-81903DB59E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89547" y="2447925"/>
            <a:ext cx="2838450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472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47F5C-50EC-416A-AE8C-6F6BB42256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>
            <a:normAutofit/>
          </a:bodyPr>
          <a:lstStyle/>
          <a:p>
            <a:r>
              <a:rPr lang="en-US" dirty="0"/>
              <a:t>What is Vicon?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40A24E-0724-4AD4-94A8-5401B281A9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4494998" cy="3760891"/>
          </a:xfrm>
        </p:spPr>
        <p:txBody>
          <a:bodyPr/>
          <a:lstStyle/>
          <a:p>
            <a:r>
              <a:rPr lang="en-US" dirty="0"/>
              <a:t>- An expensive motion capture system! </a:t>
            </a:r>
          </a:p>
          <a:p>
            <a:r>
              <a:rPr lang="en-US" dirty="0"/>
              <a:t>- The golden standard in motion capture precision and accuracy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DCB1EC-6869-468C-A557-F2318C8E3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369" y="4111147"/>
            <a:ext cx="5097634" cy="18842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9A28ACC-5AB3-49E0-B3CB-6E0486B876D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3546" b="3071"/>
          <a:stretch/>
        </p:blipFill>
        <p:spPr>
          <a:xfrm>
            <a:off x="6526360" y="2202126"/>
            <a:ext cx="4783324" cy="35730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11161F-97AC-4B4E-9754-E819FBBF498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165" t="10638" r="18121" b="12890"/>
          <a:stretch/>
        </p:blipFill>
        <p:spPr>
          <a:xfrm>
            <a:off x="5819645" y="1949116"/>
            <a:ext cx="1241227" cy="100522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84D423C-F6AB-4282-B062-EE7267F9235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1225" t="15026" r="9279" b="18674"/>
          <a:stretch/>
        </p:blipFill>
        <p:spPr>
          <a:xfrm>
            <a:off x="10303843" y="4819046"/>
            <a:ext cx="1703673" cy="142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2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DCCC2-ABEC-4C65-832C-46D09FE7F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Vicon Nexus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01BF66-3590-40CF-B321-73D9BBFF0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- There’s always a version update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B4B158-8BB7-4762-A2C6-CEE007C6A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280" y="842010"/>
            <a:ext cx="666750" cy="895350"/>
          </a:xfrm>
          <a:prstGeom prst="rect">
            <a:avLst/>
          </a:prstGeom>
        </p:spPr>
      </p:pic>
      <p:pic>
        <p:nvPicPr>
          <p:cNvPr id="10" name="Picture 9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C0692F56-6043-46CC-ABF3-C628AA3A7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3766" y="1965572"/>
            <a:ext cx="457200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010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4E586-8C8C-4B71-A851-6B98EEBD0E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will we cover today?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A96447-C046-45F6-97C6-3FEDB7DBD9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Creating a skeleton</a:t>
            </a:r>
          </a:p>
          <a:p>
            <a:r>
              <a:rPr lang="en-US" dirty="0"/>
              <a:t>Labeling </a:t>
            </a:r>
          </a:p>
          <a:p>
            <a:pPr lvl="1"/>
            <a:r>
              <a:rPr lang="en-US" dirty="0"/>
              <a:t>Auto labeling</a:t>
            </a:r>
          </a:p>
          <a:p>
            <a:pPr lvl="1"/>
            <a:r>
              <a:rPr lang="en-US" dirty="0"/>
              <a:t>Gap Filling</a:t>
            </a:r>
          </a:p>
          <a:p>
            <a:pPr lvl="1"/>
            <a:r>
              <a:rPr lang="en-US" dirty="0"/>
              <a:t>Common Issues and Solutions</a:t>
            </a:r>
          </a:p>
          <a:p>
            <a:r>
              <a:rPr lang="en-US" dirty="0"/>
              <a:t>Exporting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631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1F5DC8C3-BA5F-4EED-BB9A-A14272BD82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428ACC-71EC-4171-9527-10983BA6B4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6904DC-CDC2-4EBA-8012-95E2ACC5A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1110" y="639098"/>
            <a:ext cx="3401961" cy="349479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>
                    <a:lumMod val="85000"/>
                    <a:lumOff val="15000"/>
                  </a:schemeClr>
                </a:solidFill>
              </a:rPr>
              <a:t>Creating a Skeleton</a:t>
            </a:r>
          </a:p>
        </p:txBody>
      </p:sp>
      <p:pic>
        <p:nvPicPr>
          <p:cNvPr id="5" name="Content Placeholder 4" descr="A picture containing outdoor, person, grass, small&#10;&#10;Description automatically generated">
            <a:extLst>
              <a:ext uri="{FF2B5EF4-FFF2-40B4-BE49-F238E27FC236}">
                <a16:creationId xmlns:a16="http://schemas.microsoft.com/office/drawing/2014/main" id="{B387AC15-B8CC-4B23-A3AF-2A165AD524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670" y="640081"/>
            <a:ext cx="6738874" cy="505415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A22713B-ABB6-4391-97F9-0449A2B9B6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209305" y="4294754"/>
            <a:ext cx="320040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8D4480B4-953D-41FA-9052-09AB3A026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7136026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7DE077-6E91-49A4-B68F-FB2EBEEE2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Picture 6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5E8A2F66-2ED1-48AF-BAEB-7C20628F66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70" y="873940"/>
            <a:ext cx="7783285" cy="4775111"/>
          </a:xfrm>
          <a:prstGeom prst="rect">
            <a:avLst/>
          </a:prstGeom>
        </p:spPr>
      </p:pic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1EDBE178-2B19-41A7-A6CF-2888AB5C91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7565571" y="1548606"/>
            <a:ext cx="4626429" cy="3813856"/>
          </a:xfr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241FF7E-CC92-40B7-8101-75B7B52CB086}"/>
              </a:ext>
            </a:extLst>
          </p:cNvPr>
          <p:cNvSpPr/>
          <p:nvPr/>
        </p:nvSpPr>
        <p:spPr>
          <a:xfrm>
            <a:off x="261257" y="3777343"/>
            <a:ext cx="381000" cy="489857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649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64BBAA4-C62B-4146-B49F-FE4CC4655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E259C9-C375-429C-A9A5-E3B68D733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911" y="643468"/>
            <a:ext cx="3177847" cy="1674180"/>
          </a:xfrm>
        </p:spPr>
        <p:txBody>
          <a:bodyPr>
            <a:normAutofit/>
          </a:bodyPr>
          <a:lstStyle/>
          <a:p>
            <a:r>
              <a:rPr lang="en-US" sz="4000" dirty="0"/>
              <a:t>Labeling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EB57AA8-F021-480C-A9E2-F89913313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62164" y="2478513"/>
            <a:ext cx="292608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E35A22-C34D-4486-85A1-2CCD687C9B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58064" y="2639380"/>
            <a:ext cx="3205049" cy="3229714"/>
          </a:xfrm>
        </p:spPr>
        <p:txBody>
          <a:bodyPr>
            <a:normAutofit/>
          </a:bodyPr>
          <a:lstStyle/>
          <a:p>
            <a:r>
              <a:rPr lang="en-US" dirty="0"/>
              <a:t>Calibrate your cameras each time before your experiment! </a:t>
            </a:r>
          </a:p>
        </p:txBody>
      </p:sp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7C010CAC-CA4A-43F2-B0A2-84A2B17FB7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447" y="794648"/>
            <a:ext cx="6892560" cy="4923257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BF36B24-6632-4516-9692-731462896C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400800"/>
            <a:ext cx="12192000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85541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CCA45C-073B-425D-BBD9-18AD67927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Labeling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99418-2DCF-4186-B1F6-2DF47BC62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Star_pre</a:t>
            </a:r>
            <a:r>
              <a:rPr lang="en-US" dirty="0"/>
              <a:t> ns</a:t>
            </a:r>
          </a:p>
        </p:txBody>
      </p:sp>
      <p:pic>
        <p:nvPicPr>
          <p:cNvPr id="5" name="Picture 4" descr="A picture containing building, indoor, table, living&#10;&#10;Description automatically generated">
            <a:extLst>
              <a:ext uri="{FF2B5EF4-FFF2-40B4-BE49-F238E27FC236}">
                <a16:creationId xmlns:a16="http://schemas.microsoft.com/office/drawing/2014/main" id="{B18575E7-CF88-4590-A5EC-2B5DC78CE1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4720" y="2337799"/>
            <a:ext cx="38100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01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E5424-B82A-459C-94DF-622F2D602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 Labeling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801E3D-359A-45BB-8523-651746A54C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3869552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VTI">
  <a:themeElements>
    <a:clrScheme name="">
      <a:dk1>
        <a:srgbClr val="000000"/>
      </a:dk1>
      <a:lt1>
        <a:srgbClr val="FFFFFF"/>
      </a:lt1>
      <a:dk2>
        <a:srgbClr val="243541"/>
      </a:dk2>
      <a:lt2>
        <a:srgbClr val="E2E5E8"/>
      </a:lt2>
      <a:accent1>
        <a:srgbClr val="E88B33"/>
      </a:accent1>
      <a:accent2>
        <a:srgbClr val="AEA33A"/>
      </a:accent2>
      <a:accent3>
        <a:srgbClr val="8CAB4A"/>
      </a:accent3>
      <a:accent4>
        <a:srgbClr val="57B636"/>
      </a:accent4>
      <a:accent5>
        <a:srgbClr val="2EBA43"/>
      </a:accent5>
      <a:accent6>
        <a:srgbClr val="33B67D"/>
      </a:accent6>
      <a:hlink>
        <a:srgbClr val="5F84A8"/>
      </a:hlink>
      <a:folHlink>
        <a:srgbClr val="7F7F7F"/>
      </a:folHlink>
    </a:clrScheme>
    <a:fontScheme name="Retrospect">
      <a:majorFont>
        <a:latin typeface="Georgia Pro Cond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Speak Pro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VTI" id="{ABE3C30C-0FC0-4450-828E-52DE70F1BCCB}" vid="{A6E2497D-935A-4CFD-B9FD-6DCB15FA68B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ppt/theme/themeOverride2.xml><?xml version="1.0" encoding="utf-8"?>
<a:themeOverride xmlns:a="http://schemas.openxmlformats.org/drawingml/2006/main">
  <a:clrScheme name="Custom 40">
    <a:dk1>
      <a:sysClr val="windowText" lastClr="000000"/>
    </a:dk1>
    <a:lt1>
      <a:sysClr val="window" lastClr="FFFFFF"/>
    </a:lt1>
    <a:dk2>
      <a:srgbClr val="545D57"/>
    </a:dk2>
    <a:lt2>
      <a:srgbClr val="EBEBE8"/>
    </a:lt2>
    <a:accent1>
      <a:srgbClr val="579858"/>
    </a:accent1>
    <a:accent2>
      <a:srgbClr val="ED583E"/>
    </a:accent2>
    <a:accent3>
      <a:srgbClr val="D3BA59"/>
    </a:accent3>
    <a:accent4>
      <a:srgbClr val="4C94AC"/>
    </a:accent4>
    <a:accent5>
      <a:srgbClr val="A09E84"/>
    </a:accent5>
    <a:accent6>
      <a:srgbClr val="FC7D4A"/>
    </a:accent6>
    <a:hlink>
      <a:srgbClr val="04A2DA"/>
    </a:hlink>
    <a:folHlink>
      <a:srgbClr val="808080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8F3CD65D-61A5-43C9-A837-6EC73C7DA8A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31F006B4-A9E1-4F39-85C8-FB836F9193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6377351-63A1-4C2E-8C9A-66CDD70F16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599</Words>
  <Application>Microsoft Office PowerPoint</Application>
  <PresentationFormat>Widescreen</PresentationFormat>
  <Paragraphs>88</Paragraphs>
  <Slides>15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Calibri</vt:lpstr>
      <vt:lpstr>Georgia Pro Cond Light</vt:lpstr>
      <vt:lpstr>Speak Pro</vt:lpstr>
      <vt:lpstr>RetrospectVTI</vt:lpstr>
      <vt:lpstr>Vicon 101</vt:lpstr>
      <vt:lpstr>What is Vicon?</vt:lpstr>
      <vt:lpstr>Vicon Nexus Software</vt:lpstr>
      <vt:lpstr>What will we cover today?</vt:lpstr>
      <vt:lpstr>Creating a Skeleton</vt:lpstr>
      <vt:lpstr>PowerPoint Presentation</vt:lpstr>
      <vt:lpstr>Labeling</vt:lpstr>
      <vt:lpstr>Labeling Part 2</vt:lpstr>
      <vt:lpstr>Auto Labeling</vt:lpstr>
      <vt:lpstr>Labeling Gap Filling</vt:lpstr>
      <vt:lpstr>Model Outputs</vt:lpstr>
      <vt:lpstr>Exporting</vt:lpstr>
      <vt:lpstr> Pipelines</vt:lpstr>
      <vt:lpstr>Processing the Data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Vicon 101</dc:title>
  <dc:creator>Tatiana Luna</dc:creator>
  <cp:lastModifiedBy>Tatiana Luna</cp:lastModifiedBy>
  <cp:revision>8</cp:revision>
  <dcterms:created xsi:type="dcterms:W3CDTF">2020-08-27T18:09:11Z</dcterms:created>
  <dcterms:modified xsi:type="dcterms:W3CDTF">2020-08-27T21:40:39Z</dcterms:modified>
</cp:coreProperties>
</file>